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9" r:id="rId3"/>
    <p:sldId id="260" r:id="rId4"/>
    <p:sldId id="276" r:id="rId5"/>
    <p:sldId id="277" r:id="rId6"/>
    <p:sldId id="261" r:id="rId7"/>
    <p:sldId id="262" r:id="rId8"/>
    <p:sldId id="263" r:id="rId9"/>
    <p:sldId id="269" r:id="rId10"/>
    <p:sldId id="270" r:id="rId11"/>
    <p:sldId id="264" r:id="rId12"/>
    <p:sldId id="267" r:id="rId13"/>
    <p:sldId id="268" r:id="rId14"/>
    <p:sldId id="265" r:id="rId15"/>
    <p:sldId id="266" r:id="rId16"/>
    <p:sldId id="278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2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0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5B30A-E945-4DC4-9BDA-D982ABC1BA7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44FC-19AF-47F8-A3CF-AE4DFBAC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1"/>
            <a:ext cx="12192000" cy="6858000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971" y="4537883"/>
            <a:ext cx="1030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aramond" panose="02020404030301010803" pitchFamily="18" charset="0"/>
              </a:rPr>
              <a:t>January 2018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1940" y="4135272"/>
            <a:ext cx="5704764" cy="17742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nightTim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968780"/>
            <a:ext cx="49244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93329" y="3007014"/>
            <a:ext cx="68648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Garamond" panose="02020404030301010803" pitchFamily="18" charset="0"/>
              </a:rPr>
              <a:t>KnightTime</a:t>
            </a:r>
            <a:r>
              <a:rPr lang="en-US" sz="6000" b="1" dirty="0" smtClean="0">
                <a:latin typeface="Garamond" panose="02020404030301010803" pitchFamily="18" charset="0"/>
              </a:rPr>
              <a:t> Update</a:t>
            </a:r>
            <a:endParaRPr lang="en-US" sz="6000" b="1" dirty="0">
              <a:latin typeface="Garamond" panose="02020404030301010803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1570" y="5745707"/>
            <a:ext cx="10577015" cy="245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1081982" y="859597"/>
            <a:ext cx="286603" cy="48861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Reviewing Work Hours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What is wrong with this picture?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2" y="2605767"/>
            <a:ext cx="11395266" cy="855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79" y="3920218"/>
            <a:ext cx="9696450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4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Transfer Sets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When entering a transfer set, utilize the “Search”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sure all 7 fields are                                                                         completed, including fields 3                                                                       and 7 which are dashes.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 rotWithShape="1">
          <a:blip r:embed="rId2"/>
          <a:srcRect l="7248" t="46249" r="7039" b="20003"/>
          <a:stretch/>
        </p:blipFill>
        <p:spPr>
          <a:xfrm>
            <a:off x="1001485" y="2153378"/>
            <a:ext cx="7715566" cy="2043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4096364"/>
            <a:ext cx="5762625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Transfer Sets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Verify the 7 correct fields of an employee’s transfer set by logging into the </a:t>
            </a:r>
            <a:r>
              <a:rPr lang="en-US" dirty="0" err="1" smtClean="0"/>
              <a:t>InfoCenter</a:t>
            </a:r>
            <a:r>
              <a:rPr lang="en-US" dirty="0" smtClean="0"/>
              <a:t> and </a:t>
            </a:r>
            <a:r>
              <a:rPr lang="en-US" dirty="0" smtClean="0"/>
              <a:t>using the “Supervisor Transfer Set” </a:t>
            </a:r>
            <a:r>
              <a:rPr lang="en-US" dirty="0" smtClean="0"/>
              <a:t>a</a:t>
            </a:r>
            <a:r>
              <a:rPr lang="en-US" dirty="0" smtClean="0"/>
              <a:t>pplication on the Student Employment webpage.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09" y="3013301"/>
            <a:ext cx="9382125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9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81800" y="3167741"/>
            <a:ext cx="4669971" cy="293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Transfer Sets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If you receive an error indicating that you cannot save a transfer set you entered, take a screen shot and email it to the Student Employment Office or Human Resources.</a:t>
            </a:r>
          </a:p>
          <a:p>
            <a:endParaRPr lang="en-US" dirty="0" smtClean="0"/>
          </a:p>
          <a:p>
            <a:r>
              <a:rPr lang="en-US" dirty="0" smtClean="0"/>
              <a:t>To take a screen shot:</a:t>
            </a:r>
          </a:p>
          <a:p>
            <a:pPr lvl="1"/>
            <a:r>
              <a:rPr lang="en-US" dirty="0" smtClean="0"/>
              <a:t>Alt key + Print Screen key (</a:t>
            </a:r>
            <a:r>
              <a:rPr lang="en-US" dirty="0" err="1" smtClean="0"/>
              <a:t>PrtScn</a:t>
            </a:r>
            <a:r>
              <a:rPr lang="en-US" dirty="0" smtClean="0"/>
              <a:t>) and                                                                then paste into the body of the email                                                                       using Ctrl key + V</a:t>
            </a:r>
          </a:p>
          <a:p>
            <a:pPr lvl="1"/>
            <a:r>
              <a:rPr lang="en-US" dirty="0" smtClean="0"/>
              <a:t>OR Utilize the Snipping tool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print screen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98" y="3398854"/>
            <a:ext cx="3961139" cy="234796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Transfer Sets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Multiple lines for one position in the totals section indicates an issue with a transfer set: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Inconsistencies in transfer sets causes errors when the data is exported for payroll.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2607809"/>
            <a:ext cx="5372781" cy="190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Brace 3"/>
          <p:cNvSpPr/>
          <p:nvPr/>
        </p:nvSpPr>
        <p:spPr>
          <a:xfrm>
            <a:off x="2057400" y="3853543"/>
            <a:ext cx="1121229" cy="533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0800000">
            <a:off x="7157357" y="3853543"/>
            <a:ext cx="1121229" cy="533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Approvals &amp; Deadlines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Student timecard approvals </a:t>
            </a:r>
            <a:r>
              <a:rPr lang="en-US" dirty="0" smtClean="0"/>
              <a:t>are due </a:t>
            </a:r>
            <a:r>
              <a:rPr lang="en-US" b="1" dirty="0" smtClean="0"/>
              <a:t>by noon </a:t>
            </a:r>
            <a:r>
              <a:rPr lang="en-US" dirty="0" smtClean="0"/>
              <a:t>on the </a:t>
            </a: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business day of each month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Staff timecard approvals </a:t>
            </a:r>
            <a:r>
              <a:rPr lang="en-US" dirty="0" smtClean="0"/>
              <a:t>are due the </a:t>
            </a: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business day of each month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Verify approvals by looking on individual employees’ timecards under the “Audit” tab.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47" y="4568768"/>
            <a:ext cx="8629650" cy="1524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3636833" y="4909457"/>
            <a:ext cx="1718937" cy="39188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92550" y="4648199"/>
            <a:ext cx="566055" cy="34128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</a:t>
            </a:r>
            <a:r>
              <a:rPr lang="en-US" sz="3600" dirty="0" smtClean="0"/>
              <a:t>Delegations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Delegation: Allows another “manager” to view your employees and act (correct timecard errors/approve) on your behalf.</a:t>
            </a:r>
          </a:p>
          <a:p>
            <a:r>
              <a:rPr lang="en-US" dirty="0" smtClean="0"/>
              <a:t>Benefits of Delegations:</a:t>
            </a:r>
          </a:p>
          <a:p>
            <a:pPr lvl="1"/>
            <a:r>
              <a:rPr lang="en-US" dirty="0" smtClean="0"/>
              <a:t>Temporary Coverage </a:t>
            </a:r>
          </a:p>
          <a:p>
            <a:pPr lvl="1"/>
            <a:r>
              <a:rPr lang="en-US" dirty="0" smtClean="0"/>
              <a:t>Cross-Trained Managers</a:t>
            </a:r>
            <a:endParaRPr lang="en-US" dirty="0" smtClean="0"/>
          </a:p>
          <a:p>
            <a:r>
              <a:rPr lang="en-US" dirty="0" smtClean="0"/>
              <a:t>To set-up a delegation, contact the Student Employment Office or Human Resources Office.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Requesting &amp; Reviewing Time Off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Requesting Multiple Days of PTO</a:t>
            </a:r>
          </a:p>
          <a:p>
            <a:pPr lvl="1"/>
            <a:r>
              <a:rPr lang="en-US" dirty="0" smtClean="0"/>
              <a:t>Do not request a date range that includes a weekend.</a:t>
            </a:r>
          </a:p>
          <a:p>
            <a:pPr lvl="1"/>
            <a:r>
              <a:rPr lang="en-US" dirty="0" smtClean="0"/>
              <a:t>i.e. Let’s say you took September 1</a:t>
            </a:r>
            <a:r>
              <a:rPr lang="en-US" baseline="30000" dirty="0" smtClean="0"/>
              <a:t>st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as PTO. Enter two time off requests – one for the 1</a:t>
            </a:r>
            <a:r>
              <a:rPr lang="en-US" baseline="30000" dirty="0" smtClean="0"/>
              <a:t>st</a:t>
            </a:r>
            <a:r>
              <a:rPr lang="en-US" dirty="0" smtClean="0"/>
              <a:t> and one for the 4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78" y="3376715"/>
            <a:ext cx="6696075" cy="260032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7717971" y="4528457"/>
            <a:ext cx="424543" cy="391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864428" y="5323115"/>
            <a:ext cx="424543" cy="391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Requesting &amp; Reviewing Time Off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Requesting Hours of PTO</a:t>
            </a:r>
          </a:p>
          <a:p>
            <a:pPr lvl="1"/>
            <a:r>
              <a:rPr lang="en-US" dirty="0" smtClean="0"/>
              <a:t>Enter total hours per day, not for the duration you will be gone. </a:t>
            </a:r>
          </a:p>
          <a:p>
            <a:pPr lvl="1"/>
            <a:r>
              <a:rPr lang="en-US" dirty="0" smtClean="0"/>
              <a:t>i.e. Let’s say you took September 4th and 5</a:t>
            </a:r>
            <a:r>
              <a:rPr lang="en-US" baseline="30000" dirty="0" smtClean="0"/>
              <a:t>th</a:t>
            </a:r>
            <a:r>
              <a:rPr lang="en-US" dirty="0" smtClean="0"/>
              <a:t> as PTO. Enter one time off request – September 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through the 5</a:t>
            </a:r>
            <a:r>
              <a:rPr lang="en-US" baseline="30000" dirty="0" smtClean="0"/>
              <a:t>th</a:t>
            </a:r>
            <a:r>
              <a:rPr lang="en-US" dirty="0" smtClean="0"/>
              <a:t> for 7.75 hours, not 15.50 hours. If you enter 15.5 hours, it will take 15.5 hour each day.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92" y="3768603"/>
            <a:ext cx="6696075" cy="260032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735285" y="5715003"/>
            <a:ext cx="424543" cy="391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853542" y="5715003"/>
            <a:ext cx="424543" cy="391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Requesting &amp; Reviewing Time Off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Total Hours Per Week</a:t>
            </a:r>
          </a:p>
          <a:p>
            <a:pPr lvl="1"/>
            <a:r>
              <a:rPr lang="en-US" dirty="0" smtClean="0"/>
              <a:t>Hourly employees must ensure that they have met their total work hours each week. Supervisors should verify this when reviewing their timecards.</a:t>
            </a:r>
          </a:p>
          <a:p>
            <a:r>
              <a:rPr lang="en-US" dirty="0" smtClean="0"/>
              <a:t>PTO</a:t>
            </a:r>
            <a:endParaRPr lang="en-US" dirty="0" smtClean="0"/>
          </a:p>
          <a:p>
            <a:pPr lvl="1"/>
            <a:r>
              <a:rPr lang="en-US" dirty="0" smtClean="0"/>
              <a:t>Supervisors may input PTO on employee timecards prior to approving timecards at the month end. This will help expedite the payroll process and assist supervisors with meeting the approval deadline.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ooper Black" panose="0208090404030B020404" pitchFamily="18" charset="0"/>
              </a:rPr>
              <a:t>Overview: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Browser Compatibility &amp; </a:t>
            </a:r>
            <a:r>
              <a:rPr lang="en-US" dirty="0" smtClean="0"/>
              <a:t>Functionality</a:t>
            </a:r>
          </a:p>
          <a:p>
            <a:r>
              <a:rPr lang="en-US" dirty="0" smtClean="0"/>
              <a:t>Resources on </a:t>
            </a:r>
            <a:r>
              <a:rPr lang="en-US" dirty="0" err="1" smtClean="0"/>
              <a:t>InfoCenter</a:t>
            </a:r>
            <a:endParaRPr lang="en-US" dirty="0" smtClean="0"/>
          </a:p>
          <a:p>
            <a:r>
              <a:rPr lang="en-US" dirty="0" smtClean="0"/>
              <a:t>Home Screen &amp; Genies</a:t>
            </a:r>
          </a:p>
          <a:p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Reviewing Work Hours</a:t>
            </a:r>
          </a:p>
          <a:p>
            <a:pPr lvl="1"/>
            <a:r>
              <a:rPr lang="en-US" dirty="0" smtClean="0"/>
              <a:t>Transfer Sets</a:t>
            </a:r>
          </a:p>
          <a:p>
            <a:pPr lvl="1"/>
            <a:r>
              <a:rPr lang="en-US" dirty="0" smtClean="0"/>
              <a:t>Approvals &amp; </a:t>
            </a:r>
            <a:r>
              <a:rPr lang="en-US" dirty="0" smtClean="0"/>
              <a:t>Deadlines</a:t>
            </a:r>
          </a:p>
          <a:p>
            <a:pPr lvl="1"/>
            <a:r>
              <a:rPr lang="en-US" dirty="0" smtClean="0"/>
              <a:t>Delegations</a:t>
            </a:r>
            <a:endParaRPr lang="en-US" dirty="0" smtClean="0"/>
          </a:p>
          <a:p>
            <a:pPr lvl="1"/>
            <a:r>
              <a:rPr lang="en-US" dirty="0" smtClean="0"/>
              <a:t>Requesting &amp; Reviewing Time Off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Resources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Student Employee Supervisor Handouts</a:t>
            </a:r>
          </a:p>
          <a:p>
            <a:pPr lvl="1"/>
            <a:r>
              <a:rPr lang="en-US" dirty="0" err="1" smtClean="0"/>
              <a:t>InfoCenter</a:t>
            </a:r>
            <a:r>
              <a:rPr lang="en-US" dirty="0" smtClean="0"/>
              <a:t> &gt; Employment &gt; Student Employment &gt; Supervisor Resources &gt; </a:t>
            </a:r>
            <a:r>
              <a:rPr lang="en-US" dirty="0" err="1" smtClean="0"/>
              <a:t>KnightTime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Contact: Abbie Raum, ext. 8350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Faculty &amp; Staff Supervisor Handouts</a:t>
            </a:r>
          </a:p>
          <a:p>
            <a:pPr lvl="1"/>
            <a:r>
              <a:rPr lang="en-US" dirty="0" err="1" smtClean="0"/>
              <a:t>InfoCenter</a:t>
            </a:r>
            <a:r>
              <a:rPr lang="en-US" dirty="0" smtClean="0"/>
              <a:t> &gt; Employment &gt; Forms &amp; Procedures &gt; </a:t>
            </a:r>
            <a:r>
              <a:rPr lang="en-US" dirty="0" err="1" smtClean="0"/>
              <a:t>KnightTime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Contact: Erica Sadler, ext. 8766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0548" y="1943700"/>
            <a:ext cx="3961363" cy="28330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Browser Compatibility &amp; Functionality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Java-free Application</a:t>
            </a:r>
          </a:p>
          <a:p>
            <a:r>
              <a:rPr lang="en-US" dirty="0" smtClean="0"/>
              <a:t>Multiple Supported Browsers</a:t>
            </a:r>
          </a:p>
          <a:p>
            <a:pPr lvl="1"/>
            <a:r>
              <a:rPr lang="en-US" dirty="0" smtClean="0"/>
              <a:t>Chrome</a:t>
            </a:r>
          </a:p>
          <a:p>
            <a:pPr lvl="1"/>
            <a:r>
              <a:rPr lang="en-US" dirty="0" smtClean="0"/>
              <a:t>Internet Explorer (version 11+)</a:t>
            </a:r>
          </a:p>
          <a:p>
            <a:pPr lvl="1"/>
            <a:r>
              <a:rPr lang="en-US" dirty="0" smtClean="0"/>
              <a:t>Safari</a:t>
            </a:r>
          </a:p>
          <a:p>
            <a:pPr lvl="1"/>
            <a:r>
              <a:rPr lang="en-US" dirty="0" smtClean="0"/>
              <a:t>Firefox</a:t>
            </a:r>
          </a:p>
          <a:p>
            <a:r>
              <a:rPr lang="en-US" dirty="0" smtClean="0"/>
              <a:t>Adobe Flash Player Required</a:t>
            </a:r>
          </a:p>
          <a:p>
            <a:r>
              <a:rPr lang="en-US" dirty="0" smtClean="0"/>
              <a:t>No Tablet or Mobile Device Functionality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comput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107473"/>
            <a:ext cx="3579262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7500257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Resources on </a:t>
            </a:r>
            <a:r>
              <a:rPr lang="en-US" sz="3600" dirty="0" err="1" smtClean="0"/>
              <a:t>InfoCenter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Employment Tab -&gt; Student Employment</a:t>
            </a:r>
          </a:p>
          <a:p>
            <a:r>
              <a:rPr lang="en-US" dirty="0" smtClean="0"/>
              <a:t>Important Links Section</a:t>
            </a:r>
          </a:p>
          <a:p>
            <a:pPr lvl="1"/>
            <a:r>
              <a:rPr lang="en-US" dirty="0" err="1" smtClean="0"/>
              <a:t>KnightTime</a:t>
            </a:r>
            <a:r>
              <a:rPr lang="en-US" dirty="0" smtClean="0"/>
              <a:t> Timecard Application (for students)</a:t>
            </a:r>
          </a:p>
          <a:p>
            <a:pPr lvl="1"/>
            <a:r>
              <a:rPr lang="en-US" dirty="0" smtClean="0"/>
              <a:t>Supervisor Transfer Set Application (for supervisors)</a:t>
            </a:r>
          </a:p>
          <a:p>
            <a:pPr lvl="1"/>
            <a:r>
              <a:rPr lang="en-US" dirty="0" smtClean="0"/>
              <a:t>Supervisor Resources -&gt; Instruction Guides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803" y="1833771"/>
            <a:ext cx="3431325" cy="229191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103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7500257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Resources on </a:t>
            </a:r>
            <a:r>
              <a:rPr lang="en-US" sz="3600" dirty="0" err="1" smtClean="0"/>
              <a:t>InfoCenter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Employment Tab </a:t>
            </a:r>
          </a:p>
          <a:p>
            <a:r>
              <a:rPr lang="en-US" dirty="0" smtClean="0"/>
              <a:t>Employee Information Section</a:t>
            </a:r>
          </a:p>
          <a:p>
            <a:pPr lvl="1"/>
            <a:r>
              <a:rPr lang="en-US" dirty="0" err="1" smtClean="0"/>
              <a:t>KnightTime</a:t>
            </a:r>
            <a:r>
              <a:rPr lang="en-US" dirty="0" smtClean="0"/>
              <a:t> Timecard Application (for hourly employees)</a:t>
            </a:r>
          </a:p>
          <a:p>
            <a:pPr lvl="1"/>
            <a:r>
              <a:rPr lang="en-US" dirty="0" smtClean="0"/>
              <a:t>Forms &amp; Procedures -&gt; Instruction Guides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188" y="1833771"/>
            <a:ext cx="3617400" cy="292328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857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Home Screen &amp; Genies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6" y="1619288"/>
            <a:ext cx="11797119" cy="3975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01723" y="2169491"/>
            <a:ext cx="1125961" cy="4104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33695" y="2169491"/>
            <a:ext cx="1125961" cy="4104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79" y="4515189"/>
            <a:ext cx="22479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>
            <a:stCxn id="6" idx="5"/>
          </p:cNvCxnSpPr>
          <p:nvPr/>
        </p:nvCxnSpPr>
        <p:spPr>
          <a:xfrm>
            <a:off x="1262791" y="2519810"/>
            <a:ext cx="4147409" cy="21066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Home Screen &amp; Genies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33695" y="2169491"/>
            <a:ext cx="1125961" cy="4104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521957"/>
            <a:ext cx="10458450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980720" y="2492827"/>
            <a:ext cx="656220" cy="5442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73063" y="2413118"/>
            <a:ext cx="656220" cy="5442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15" y="4540409"/>
            <a:ext cx="2409825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>
            <a:stCxn id="12" idx="3"/>
          </p:cNvCxnSpPr>
          <p:nvPr/>
        </p:nvCxnSpPr>
        <p:spPr>
          <a:xfrm flipH="1">
            <a:off x="9154356" y="2877694"/>
            <a:ext cx="1414808" cy="263902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70772" y="2438396"/>
            <a:ext cx="656220" cy="5442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Home Screen &amp; Genies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" y="1555450"/>
            <a:ext cx="11936186" cy="21888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675920" y="2234124"/>
            <a:ext cx="656220" cy="5442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353445" y="2160475"/>
            <a:ext cx="656220" cy="5442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18" y="4198654"/>
            <a:ext cx="8629650" cy="1524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3201404" y="4539343"/>
            <a:ext cx="1718937" cy="39188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7121" y="4278085"/>
            <a:ext cx="566055" cy="34128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69"/>
            <a:ext cx="10515600" cy="560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Best Practices: Reviewing Work Hours</a:t>
            </a:r>
          </a:p>
          <a:p>
            <a:pPr marL="0" indent="0">
              <a:buNone/>
            </a:pPr>
            <a:endParaRPr lang="en-US" dirty="0" smtClean="0">
              <a:latin typeface="Cooper Black" panose="0208090404030B020404" pitchFamily="18" charset="0"/>
            </a:endParaRPr>
          </a:p>
          <a:p>
            <a:r>
              <a:rPr lang="en-US" dirty="0" smtClean="0"/>
              <a:t>Check for these items: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Purple Punches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Transfer Sets </a:t>
            </a:r>
            <a:r>
              <a:rPr lang="en-US" dirty="0" smtClean="0"/>
              <a:t>are populated for each set of punches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Missing Punches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Payroll Categories </a:t>
            </a:r>
            <a:r>
              <a:rPr lang="en-US" dirty="0" smtClean="0"/>
              <a:t>(They should be consistently CE, FWS, or CS for academic year work hours, not CES.)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Total Work Hours Per Week </a:t>
            </a:r>
            <a:r>
              <a:rPr lang="en-US" dirty="0" smtClean="0"/>
              <a:t>(for Staff).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4704" y="1185597"/>
            <a:ext cx="10353025" cy="3904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714</Words>
  <Application>Microsoft Office PowerPoint</Application>
  <PresentationFormat>Widescreen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Cooper Black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Raum</dc:creator>
  <cp:lastModifiedBy>Abbie Raum</cp:lastModifiedBy>
  <cp:revision>26</cp:revision>
  <dcterms:created xsi:type="dcterms:W3CDTF">2017-09-08T18:53:52Z</dcterms:created>
  <dcterms:modified xsi:type="dcterms:W3CDTF">2018-01-10T18:59:34Z</dcterms:modified>
</cp:coreProperties>
</file>